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16"/>
  </p:notesMasterIdLst>
  <p:sldIdLst>
    <p:sldId id="257" r:id="rId6"/>
    <p:sldId id="2147479530" r:id="rId7"/>
    <p:sldId id="2147479497" r:id="rId8"/>
    <p:sldId id="2147479498" r:id="rId9"/>
    <p:sldId id="2147479556" r:id="rId10"/>
    <p:sldId id="2147479558" r:id="rId11"/>
    <p:sldId id="2147479554" r:id="rId12"/>
    <p:sldId id="2147479559" r:id="rId13"/>
    <p:sldId id="2147479555" r:id="rId14"/>
    <p:sldId id="214747952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7E7"/>
    <a:srgbClr val="71D9FF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195D7C-BD71-454C-B415-CFD1F223DE4A}" v="13" dt="2024-09-08T19:10:52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85" autoAdjust="0"/>
    <p:restoredTop sz="94699"/>
  </p:normalViewPr>
  <p:slideViewPr>
    <p:cSldViewPr snapToGrid="0">
      <p:cViewPr varScale="1">
        <p:scale>
          <a:sx n="97" d="100"/>
          <a:sy n="97" d="100"/>
        </p:scale>
        <p:origin x="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68" d="100"/>
          <a:sy n="168" d="100"/>
        </p:scale>
        <p:origin x="66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9/9/2024 10:10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language frameworks being discussed under AI concepts? They’re integral to leveraging AI due: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Useful, higher-level abstractions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Resulting in increased developer 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insulating from implementation details to the extent possible/practical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still allowing </a:t>
            </a:r>
            <a:r>
              <a:rPr lang="en-US" dirty="0" err="1"/>
              <a:t>devs</a:t>
            </a:r>
            <a:r>
              <a:rPr lang="en-US" dirty="0"/>
              <a:t> to avail themselves of the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9/9/2024 10:10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9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61CE3-AFA7-655F-FF79-53572D42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A8963-EAA3-23D6-C692-708C4BB2C3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66FFCA-272E-CB61-6624-DC5BD5D9D9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D165C14-EC1D-154A-4365-180D0DC270C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9E16B-A415-5C63-49B6-56CAADB89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2256B4-793D-051B-081B-761D295F584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9/9/2024 10:10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484AFC-4C11-E5D4-13C2-01E78D09782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7379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95AA3-B5BF-2270-E945-7E034A90A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863FA0-BBE4-E1B1-AA31-0401D7B818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9E836-FEAB-3B18-AD48-F19A60947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EA22975-189E-E8B7-59C3-51099FBC49C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C8332-6E1D-0157-523D-1CBF26BD8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816FCE-C6A9-5331-983F-976C395B12B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9/9/2024 10:10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A6F59-B514-5500-A61D-442B512C8D6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2955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BE0E7-4350-669C-BF06-ACF21514F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BA26F-0DEE-3426-7346-0C7B6AC7AF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1C1AF8-E8DF-A793-963C-DE2EA388F4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are language frameworks being discussed under AI concepts? They’re integral to leveraging AI due: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Useful, higher-level abstractions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Resulting in increased developer capabilities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And insulating from implementation details to the extent possible/practical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While still allowing </a:t>
            </a:r>
            <a:r>
              <a:rPr lang="en-US" dirty="0" err="1"/>
              <a:t>devs</a:t>
            </a:r>
            <a:r>
              <a:rPr lang="en-US" dirty="0"/>
              <a:t> to avail themselves of the power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BBFEA2F-44CC-A676-4A9C-A477E26C706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39AF8-37EC-8DCC-23DA-B3DA849E4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AA1D4EA-EB31-FB3D-96C6-82E8E5ED002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9/9/2024 10:10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08203-6217-9EB3-5D93-15498BEEFEC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777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0ECFDC7D-F4BE-4668-920D-08874925A5D7}" type="datetime8">
              <a:rPr lang="en-US" smtClean="0">
                <a:solidFill>
                  <a:prstClr val="black"/>
                </a:solidFill>
              </a:rPr>
              <a:t>9/9/2024 10:10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688754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8B6-94FE-A9FF-342C-9127CF50B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831A-04A8-401B-1DDA-8BE136C0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A24-B539-5A5D-84D6-1DCE32F5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EB61-70C3-5E22-FC7C-9C8D031C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B9C7-3385-7B80-EFAA-760E074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6014-5DEE-99BD-BA36-E8445470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043B0-A5D6-41DB-7EE3-2CFF0AF41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0CD6E-3175-9FBF-A4AC-17D8D397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2C0F-5CB3-24E1-7F48-927AAC6E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3C6F-221B-C9FE-4958-21BED72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2EFB3-9213-2FB7-736A-87DC54E27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006B1-5524-33D4-A753-667AAD81A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493B-6178-A1BF-8C26-7824B685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B6EB-9FCB-4E4B-4958-EDFBA59A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999DD-4C2C-9DB2-51E5-EA2517A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7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4984-C448-36FA-ACE0-C36ADE8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B252-5A01-CED9-1655-AC6AE91F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7450-799F-C0E8-8B45-58FB4545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BF81-729E-61A3-B3A6-049E9FD5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1CD-EE25-817C-48AD-6C62A58F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E980-4BFE-1265-E26E-5994218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7EE2-9188-0DA3-DA64-353DA1B9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83AD-4179-D35E-573D-A7B96422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6053-99FA-00A1-7350-9CAA6510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9FD-BCA5-9958-5806-D25D0489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3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D36F-8F94-9A68-97BB-B8F03DF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CF4C-2B77-EF19-156C-5489A4D1F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4503C-0D90-4387-6756-5E337145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8AAE9-8C6A-1B93-F044-430E281D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B59D7-FF69-8EC4-8CA2-3E7269E2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84D3F-74BB-C6C5-636A-C2D06506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00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42C7-F98B-CA43-72F4-5B1DF153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26282-0F2C-B87B-D359-6105012B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85974-5C8A-069F-2323-45A335DED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3F30-3ACF-93AE-85E2-1E3DF02A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4B1D4-F9AB-A7DB-E1DD-B43CFDD76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4958E-0F04-1783-1526-F14013BC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3AEE3-C94D-8D5D-5DD8-11437C3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3FCEA-D97D-C24A-B47F-75BDDFF8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28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58B-1FB9-0CA5-67B9-49E9859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0D872-D42A-2F4D-7768-516456C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659C-EB5F-EABB-8333-FF604FF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847C8-9E46-1D1F-CF9A-C9490B6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566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4D443-C4C6-D192-6464-2F19EE3B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E4678-6026-F21B-E33F-8D8DFC5B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39B99-5F32-E70F-C35A-E30C107C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3745-90EA-9A69-EE09-CC35A2A0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063C-7B65-9AB2-A2D2-B443CA38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8548E-1FDE-AF05-C1EB-F0DB3916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C657-45A7-2BF0-7E3F-624661FA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BC6D-DE78-E350-5B8E-226A5ABA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5628-80BB-7AB4-BFA9-245173DA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9E1E-F6DC-2EAD-08CB-081B812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9A66C-0794-C564-2472-6FA6F729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8385-014D-E82B-750D-20E10491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8F407-4B36-1BF0-1086-4AB0E2FE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8C202-1280-4195-953E-5CFF2BF0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85F61-B105-F7B1-B52F-7C785EBB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2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8ABCF-F2C2-25BC-9B22-0EA8EAE1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DAB5-A558-DBD8-9707-401741707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6781-0214-B73B-93E8-6ED5E30EC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7601F-10EB-43FB-B685-D354D3BF2D99}" type="datetimeFigureOut">
              <a:rPr lang="en-US" smtClean="0"/>
              <a:t>9/9/2024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7B64-8B02-1807-C783-0A46C06B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D1EC-A8FB-A382-CE67-27045878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ollama.com/" TargetMode="External"/><Relationship Id="rId3" Type="http://schemas.openxmlformats.org/officeDocument/2006/relationships/hyperlink" Target="https://github.com/mkheck/rag" TargetMode="External"/><Relationship Id="rId7" Type="http://schemas.openxmlformats.org/officeDocument/2006/relationships/hyperlink" Target="https://azure.microsoft.com/en-us/pricing/calculato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platform.openai.com/docs/concepts" TargetMode="External"/><Relationship Id="rId5" Type="http://schemas.openxmlformats.org/officeDocument/2006/relationships/hyperlink" Target="https://learn.microsoft.com/en-us/azure/ai-services/openai/" TargetMode="External"/><Relationship Id="rId4" Type="http://schemas.openxmlformats.org/officeDocument/2006/relationships/hyperlink" Target="https://docs.spring.io/spring-ai/reference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277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AI + RAG: Feel the Power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BDFB-DC0A-3912-BF09-98BEA411A3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1107996"/>
          </a:xfrm>
        </p:spPr>
        <p:txBody>
          <a:bodyPr/>
          <a:lstStyle/>
          <a:p>
            <a:r>
              <a:rPr lang="en-US" sz="2400" b="1" dirty="0"/>
              <a:t>Mark Heckler</a:t>
            </a:r>
          </a:p>
          <a:p>
            <a:r>
              <a:rPr lang="en-US" sz="1600" dirty="0"/>
              <a:t>Principal Cloud Advocate, Java/JVM Languages</a:t>
            </a:r>
          </a:p>
          <a:p>
            <a:r>
              <a:rPr lang="en-US" sz="1600" dirty="0"/>
              <a:t>markheckler@microsoft.com</a:t>
            </a:r>
          </a:p>
          <a:p>
            <a:r>
              <a:rPr lang="en-US" sz="1600" dirty="0"/>
              <a:t>@mkheck</a:t>
            </a:r>
          </a:p>
        </p:txBody>
      </p:sp>
    </p:spTree>
    <p:extLst>
      <p:ext uri="{BB962C8B-B14F-4D97-AF65-F5344CB8AC3E}">
        <p14:creationId xmlns:p14="http://schemas.microsoft.com/office/powerpoint/2010/main" val="38457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2806922"/>
          </a:xfrm>
        </p:spPr>
        <p:txBody>
          <a:bodyPr/>
          <a:lstStyle/>
          <a:p>
            <a:r>
              <a:rPr lang="en-US" dirty="0"/>
              <a:t>Quick review of AI concepts</a:t>
            </a:r>
          </a:p>
          <a:p>
            <a:r>
              <a:rPr lang="en-US" dirty="0"/>
              <a:t>The value prop 🌟</a:t>
            </a:r>
          </a:p>
          <a:p>
            <a:r>
              <a:rPr lang="en-US" dirty="0"/>
              <a:t>Implementation options</a:t>
            </a:r>
          </a:p>
          <a:p>
            <a:r>
              <a:rPr lang="en-US" dirty="0"/>
              <a:t>Action! 🎬</a:t>
            </a:r>
          </a:p>
          <a:p>
            <a:r>
              <a:rPr lang="en-US" dirty="0"/>
              <a:t>Code repo/helpful links</a:t>
            </a: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concepts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89003"/>
          </a:xfrm>
        </p:spPr>
        <p:txBody>
          <a:bodyPr/>
          <a:lstStyle/>
          <a:p>
            <a:r>
              <a:rPr lang="en-US" dirty="0"/>
              <a:t>Large Language Models (LLMs)</a:t>
            </a:r>
          </a:p>
          <a:p>
            <a:pPr lvl="1"/>
            <a:r>
              <a:rPr lang="en-US" dirty="0"/>
              <a:t>Purposes: specific vs. general</a:t>
            </a:r>
          </a:p>
          <a:p>
            <a:pPr lvl="1"/>
            <a:r>
              <a:rPr lang="en-US" dirty="0"/>
              <a:t>Sizes</a:t>
            </a:r>
          </a:p>
          <a:p>
            <a:pPr lvl="1"/>
            <a:r>
              <a:rPr lang="en-US" dirty="0"/>
              <a:t>Providers</a:t>
            </a:r>
          </a:p>
          <a:p>
            <a:pPr lvl="1"/>
            <a:r>
              <a:rPr lang="en-US" dirty="0"/>
              <a:t>Local vs. cloud-based</a:t>
            </a:r>
          </a:p>
          <a:p>
            <a:r>
              <a:rPr lang="en-US" dirty="0"/>
              <a:t>Retrieval Augmented Generation (RAG)</a:t>
            </a:r>
          </a:p>
          <a:p>
            <a:pPr lvl="1"/>
            <a:r>
              <a:rPr lang="en-US" dirty="0"/>
              <a:t>Embeddings</a:t>
            </a:r>
          </a:p>
          <a:p>
            <a:pPr lvl="1"/>
            <a:r>
              <a:rPr lang="en-US" dirty="0"/>
              <a:t>Vector stores</a:t>
            </a:r>
          </a:p>
          <a:p>
            <a:r>
              <a:rPr lang="en-US" dirty="0"/>
              <a:t>Language frameworks</a:t>
            </a:r>
          </a:p>
          <a:p>
            <a:pPr lvl="1"/>
            <a:r>
              <a:rPr lang="en-US" dirty="0"/>
              <a:t>Semantic Kernel*</a:t>
            </a:r>
          </a:p>
          <a:p>
            <a:pPr lvl="1"/>
            <a:r>
              <a:rPr lang="en-US" dirty="0"/>
              <a:t>Langchain4j*</a:t>
            </a:r>
          </a:p>
          <a:p>
            <a:pPr lvl="1"/>
            <a:r>
              <a:rPr lang="en-US" dirty="0"/>
              <a:t>Spring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A24A20-E720-751D-8B33-CC91DAF9B7C0}"/>
              </a:ext>
            </a:extLst>
          </p:cNvPr>
          <p:cNvSpPr txBox="1"/>
          <p:nvPr/>
        </p:nvSpPr>
        <p:spPr>
          <a:xfrm>
            <a:off x="6899070" y="5977152"/>
            <a:ext cx="47058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* Not in scope for this session, check back for more</a:t>
            </a:r>
          </a:p>
        </p:txBody>
      </p:sp>
    </p:spTree>
    <p:extLst>
      <p:ext uri="{BB962C8B-B14F-4D97-AF65-F5344CB8AC3E}">
        <p14:creationId xmlns:p14="http://schemas.microsoft.com/office/powerpoint/2010/main" val="23266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C69A5-0882-9C8E-2A1F-2179A1896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0C8A7F2-677E-7B61-17CF-6F203F094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value prop 🌟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505698-7F49-359D-7629-E3BCE952E2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64687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600" dirty="0"/>
              <a:t>Unleash an AI on </a:t>
            </a:r>
            <a:r>
              <a:rPr lang="en-US" sz="3600" i="1" dirty="0"/>
              <a:t>your </a:t>
            </a:r>
            <a:r>
              <a:rPr lang="en-US" sz="36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2010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8C7B3A-F897-5FA5-37D1-ECEFA1C5A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B9335F8E-6F1C-CE9C-C5A2-A4DFAD94C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options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38C3D5-D5CB-C522-A281-F827DC3B6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681008"/>
          </a:xfrm>
        </p:spPr>
        <p:txBody>
          <a:bodyPr/>
          <a:lstStyle/>
          <a:p>
            <a:r>
              <a:rPr lang="en-US" dirty="0"/>
              <a:t>Local</a:t>
            </a:r>
          </a:p>
          <a:p>
            <a:pPr lvl="1"/>
            <a:r>
              <a:rPr lang="en-US" dirty="0"/>
              <a:t>Container runtimes/execution engines, e.g. Docker, </a:t>
            </a:r>
            <a:r>
              <a:rPr lang="en-US" dirty="0" err="1"/>
              <a:t>Ollama</a:t>
            </a:r>
            <a:r>
              <a:rPr lang="en-US" dirty="0"/>
              <a:t>, et al.</a:t>
            </a:r>
          </a:p>
          <a:p>
            <a:pPr lvl="1"/>
            <a:r>
              <a:rPr lang="en-US" dirty="0"/>
              <a:t>Pros: Variety, “zero” cost</a:t>
            </a:r>
          </a:p>
          <a:p>
            <a:pPr lvl="1"/>
            <a:r>
              <a:rPr lang="en-US" dirty="0"/>
              <a:t>Cons: Resource intensive, sometimes painfully so</a:t>
            </a:r>
          </a:p>
          <a:p>
            <a:r>
              <a:rPr lang="en-US" dirty="0"/>
              <a:t>Cloud-based</a:t>
            </a:r>
          </a:p>
          <a:p>
            <a:pPr lvl="1"/>
            <a:r>
              <a:rPr lang="en-US" dirty="0"/>
              <a:t>Various vendors, outlets</a:t>
            </a:r>
          </a:p>
          <a:p>
            <a:pPr lvl="1"/>
            <a:r>
              <a:rPr lang="en-US" dirty="0"/>
              <a:t>Pros: POWER! 🔋 SPEED! 🏎️</a:t>
            </a:r>
          </a:p>
          <a:p>
            <a:pPr lvl="1"/>
            <a:r>
              <a:rPr lang="en-US" dirty="0"/>
              <a:t>Cons: Costs*</a:t>
            </a:r>
          </a:p>
          <a:p>
            <a:r>
              <a:rPr lang="en-US" dirty="0"/>
              <a:t>Application deployment**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568B8A-64C4-9E82-7E4E-7BAFB82F929D}"/>
              </a:ext>
            </a:extLst>
          </p:cNvPr>
          <p:cNvSpPr txBox="1"/>
          <p:nvPr/>
        </p:nvSpPr>
        <p:spPr>
          <a:xfrm>
            <a:off x="6095650" y="5538550"/>
            <a:ext cx="562974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* Only you can determine if this is a factor or not, case-specific</a:t>
            </a:r>
          </a:p>
          <a:p>
            <a:r>
              <a:rPr lang="en-US" sz="1600" dirty="0"/>
              <a:t>** Not in scope for this session, check back for more</a:t>
            </a:r>
          </a:p>
        </p:txBody>
      </p:sp>
    </p:spTree>
    <p:extLst>
      <p:ext uri="{BB962C8B-B14F-4D97-AF65-F5344CB8AC3E}">
        <p14:creationId xmlns:p14="http://schemas.microsoft.com/office/powerpoint/2010/main" val="374227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7A99-ABD9-45E4-6819-2DCE9815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153312"/>
            <a:ext cx="9144000" cy="553998"/>
          </a:xfrm>
        </p:spPr>
        <p:txBody>
          <a:bodyPr/>
          <a:lstStyle/>
          <a:p>
            <a:r>
              <a:rPr lang="en-US" dirty="0"/>
              <a:t>Action! 🎬</a:t>
            </a:r>
          </a:p>
        </p:txBody>
      </p:sp>
    </p:spTree>
    <p:extLst>
      <p:ext uri="{BB962C8B-B14F-4D97-AF65-F5344CB8AC3E}">
        <p14:creationId xmlns:p14="http://schemas.microsoft.com/office/powerpoint/2010/main" val="265296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3EC9F4-42AA-0C4D-AA8F-7631437A4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E3D5C99-5B34-F317-9627-67F5711D8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repo/reference links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729FDB-3B3F-1C89-24E3-A33FD0FB6C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15137"/>
          </a:xfrm>
        </p:spPr>
        <p:txBody>
          <a:bodyPr/>
          <a:lstStyle/>
          <a:p>
            <a:r>
              <a:rPr lang="en-US" dirty="0"/>
              <a:t>Show me the code!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https://github.com/mkheck/rag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/>
              <a:t>Current samples include:</a:t>
            </a:r>
          </a:p>
          <a:p>
            <a:pPr lvl="2"/>
            <a:r>
              <a:rPr lang="en-US" dirty="0"/>
              <a:t>Azure OpenAI + Azure AI Search</a:t>
            </a:r>
          </a:p>
          <a:p>
            <a:pPr lvl="2"/>
            <a:r>
              <a:rPr lang="en-US" dirty="0"/>
              <a:t>OpenAI + Chroma</a:t>
            </a:r>
          </a:p>
          <a:p>
            <a:pPr lvl="2"/>
            <a:r>
              <a:rPr lang="en-US" dirty="0"/>
              <a:t>Llama + Chroma</a:t>
            </a:r>
          </a:p>
          <a:p>
            <a:pPr lvl="2"/>
            <a:r>
              <a:rPr lang="en-US" dirty="0"/>
              <a:t>(more to follow)</a:t>
            </a:r>
          </a:p>
          <a:p>
            <a:r>
              <a:rPr lang="en-US" dirty="0"/>
              <a:t>Helpful links</a:t>
            </a: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Spring AI docs</a:t>
            </a:r>
            <a:endParaRPr lang="en-US" dirty="0">
              <a:solidFill>
                <a:schemeClr val="accent3">
                  <a:lumMod val="75000"/>
                </a:schemeClr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OpenAI docs</a:t>
            </a:r>
            <a:endParaRPr lang="en-US" dirty="0">
              <a:solidFill>
                <a:schemeClr val="accent3">
                  <a:lumMod val="75000"/>
                </a:schemeClr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OpenAI docs</a:t>
            </a:r>
            <a:endParaRPr lang="en-US" dirty="0">
              <a:solidFill>
                <a:schemeClr val="accent3">
                  <a:lumMod val="75000"/>
                </a:schemeClr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dirty="0">
                <a:solidFill>
                  <a:schemeClr val="accent3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pricing calculator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lvl="1"/>
            <a:r>
              <a:rPr lang="en-US" dirty="0" err="1">
                <a:solidFill>
                  <a:schemeClr val="accent3">
                    <a:lumMod val="75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Ollama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4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97A99-ABD9-45E4-6819-2DCE9815E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153312"/>
            <a:ext cx="9144000" cy="553998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7738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d66e55-c941-4e39-8cb9-763ce1174e9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f2a6f4ca-5247-406e-b053-1da4431a8ab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AD097B-2910-44F3-AC28-CEBF8CD886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ed66e55-c941-4e39-8cb9-763ce1174e9f"/>
    <ds:schemaRef ds:uri="f2a6f4ca-5247-406e-b053-1da4431a8a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433F3D-D6EB-404B-A6A4-2834F1FD1D65}">
  <ds:schemaRefs>
    <ds:schemaRef ds:uri="http://purl.org/dc/dcmitype/"/>
    <ds:schemaRef ds:uri="http://purl.org/dc/terms/"/>
    <ds:schemaRef ds:uri="fed66e55-c941-4e39-8cb9-763ce1174e9f"/>
    <ds:schemaRef ds:uri="http://schemas.microsoft.com/office/2006/documentManagement/types"/>
    <ds:schemaRef ds:uri="http://www.w3.org/XML/1998/namespace"/>
    <ds:schemaRef ds:uri="f2a6f4ca-5247-406e-b053-1da4431a8aba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515</Words>
  <Application>Microsoft Office PowerPoint</Application>
  <PresentationFormat>Widescreen</PresentationFormat>
  <Paragraphs>87</Paragraphs>
  <Slides>10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Aptos</vt:lpstr>
      <vt:lpstr>Aptos Display</vt:lpstr>
      <vt:lpstr>Arial</vt:lpstr>
      <vt:lpstr>Consolas</vt:lpstr>
      <vt:lpstr>Segoe Sans Display Semibold</vt:lpstr>
      <vt:lpstr>Segoe UI</vt:lpstr>
      <vt:lpstr>Segoe UI Semibold</vt:lpstr>
      <vt:lpstr>Wingdings</vt:lpstr>
      <vt:lpstr>Office Theme</vt:lpstr>
      <vt:lpstr>Microsoft AI Tour 16:9 Template Dark</vt:lpstr>
      <vt:lpstr>PowerPoint Presentation</vt:lpstr>
      <vt:lpstr>Spring AI + RAG: Feel the Power</vt:lpstr>
      <vt:lpstr>Agenda</vt:lpstr>
      <vt:lpstr>AI concepts</vt:lpstr>
      <vt:lpstr>The value prop 🌟</vt:lpstr>
      <vt:lpstr>Implementation options</vt:lpstr>
      <vt:lpstr>Action! 🎬</vt:lpstr>
      <vt:lpstr>Code repo/reference links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Josh Oh</cp:lastModifiedBy>
  <cp:revision>5</cp:revision>
  <dcterms:created xsi:type="dcterms:W3CDTF">2024-08-07T00:36:26Z</dcterms:created>
  <dcterms:modified xsi:type="dcterms:W3CDTF">2024-09-09T17:10:26Z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0x01010014925C27B3ADB5469B06FE7A435DCE3F</vt:lpwstr>
  </property>
  <property fmtid="{D5CDD505-2E9C-101B-9397-08002B2CF9AE}" pid="3" name="MediaServiceImageTags">
    <vt:lpwstr/>
  </property>
</Properties>
</file>